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331" r:id="rId3"/>
    <p:sldId id="275" r:id="rId4"/>
    <p:sldId id="327" r:id="rId5"/>
    <p:sldId id="328" r:id="rId6"/>
    <p:sldId id="329" r:id="rId7"/>
    <p:sldId id="326" r:id="rId8"/>
    <p:sldId id="330" r:id="rId9"/>
    <p:sldId id="335" r:id="rId10"/>
    <p:sldId id="332" r:id="rId11"/>
    <p:sldId id="333" r:id="rId12"/>
    <p:sldId id="334" r:id="rId13"/>
    <p:sldId id="337" r:id="rId14"/>
    <p:sldId id="336" r:id="rId15"/>
    <p:sldId id="338" r:id="rId16"/>
    <p:sldId id="339" r:id="rId17"/>
    <p:sldId id="358" r:id="rId18"/>
    <p:sldId id="362" r:id="rId19"/>
    <p:sldId id="340" r:id="rId20"/>
    <p:sldId id="359" r:id="rId21"/>
    <p:sldId id="361" r:id="rId22"/>
    <p:sldId id="341" r:id="rId23"/>
    <p:sldId id="342" r:id="rId24"/>
    <p:sldId id="343" r:id="rId25"/>
    <p:sldId id="289" r:id="rId26"/>
    <p:sldId id="291" r:id="rId27"/>
    <p:sldId id="292" r:id="rId28"/>
    <p:sldId id="363" r:id="rId29"/>
    <p:sldId id="344" r:id="rId30"/>
    <p:sldId id="345" r:id="rId31"/>
    <p:sldId id="356" r:id="rId32"/>
    <p:sldId id="357" r:id="rId33"/>
    <p:sldId id="346" r:id="rId34"/>
    <p:sldId id="348" r:id="rId35"/>
    <p:sldId id="349" r:id="rId36"/>
    <p:sldId id="352" r:id="rId37"/>
    <p:sldId id="353" r:id="rId38"/>
    <p:sldId id="354" r:id="rId39"/>
    <p:sldId id="355" r:id="rId40"/>
    <p:sldId id="360" r:id="rId41"/>
    <p:sldId id="350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65" d="100"/>
          <a:sy n="165" d="100"/>
        </p:scale>
        <p:origin x="-296" y="-4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Relationship Id="rId2" Type="http://schemas.openxmlformats.org/officeDocument/2006/relationships/image" Target="../media/image2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80927-E9E3-7C48-80EB-AAE24C8117D4}" type="datetimeFigureOut">
              <a:rPr lang="en-US" smtClean="0"/>
              <a:t>4/5/18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81DEFD-CE48-CC4D-AB21-E4939754C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87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“All models are wrong, but some are useful” </a:t>
            </a:r>
          </a:p>
          <a:p>
            <a:r>
              <a:rPr lang="en-US" dirty="0" smtClean="0"/>
              <a:t>Box</a:t>
            </a:r>
          </a:p>
          <a:p>
            <a:endParaRPr lang="en-US" dirty="0" smtClean="0"/>
          </a:p>
          <a:p>
            <a:r>
              <a:rPr lang="en-US" dirty="0" smtClean="0"/>
              <a:t>“The purpose of models is not to fit data but to sharpen the questions”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Samuel </a:t>
            </a:r>
            <a:r>
              <a:rPr lang="en-US" dirty="0" err="1" smtClean="0"/>
              <a:t>Karlin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“When you are lost, any old map will do”‖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</a:t>
            </a:r>
            <a:r>
              <a:rPr lang="en-US" dirty="0" err="1" smtClean="0"/>
              <a:t>Weick</a:t>
            </a:r>
            <a:r>
              <a:rPr lang="en-US" dirty="0" smtClean="0"/>
              <a:t>, 1995: 54).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1DEFD-CE48-CC4D-AB21-E4939754CF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613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51594-978C-9440-A34E-DB61F72C7D4A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D7D1-86FE-CD44-881B-FC9DE46E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086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51594-978C-9440-A34E-DB61F72C7D4A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D7D1-86FE-CD44-881B-FC9DE46E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504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51594-978C-9440-A34E-DB61F72C7D4A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D7D1-86FE-CD44-881B-FC9DE46E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145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51594-978C-9440-A34E-DB61F72C7D4A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D7D1-86FE-CD44-881B-FC9DE46E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6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51594-978C-9440-A34E-DB61F72C7D4A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D7D1-86FE-CD44-881B-FC9DE46E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978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51594-978C-9440-A34E-DB61F72C7D4A}" type="datetimeFigureOut">
              <a:rPr lang="en-US" smtClean="0"/>
              <a:t>4/5/18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D7D1-86FE-CD44-881B-FC9DE46E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59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51594-978C-9440-A34E-DB61F72C7D4A}" type="datetimeFigureOut">
              <a:rPr lang="en-US" smtClean="0"/>
              <a:t>4/5/18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D7D1-86FE-CD44-881B-FC9DE46E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6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51594-978C-9440-A34E-DB61F72C7D4A}" type="datetimeFigureOut">
              <a:rPr lang="en-US" smtClean="0"/>
              <a:t>4/5/18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D7D1-86FE-CD44-881B-FC9DE46E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03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51594-978C-9440-A34E-DB61F72C7D4A}" type="datetimeFigureOut">
              <a:rPr lang="en-US" smtClean="0"/>
              <a:t>4/5/18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D7D1-86FE-CD44-881B-FC9DE46E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80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51594-978C-9440-A34E-DB61F72C7D4A}" type="datetimeFigureOut">
              <a:rPr lang="en-US" smtClean="0"/>
              <a:t>4/5/18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D7D1-86FE-CD44-881B-FC9DE46E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28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51594-978C-9440-A34E-DB61F72C7D4A}" type="datetimeFigureOut">
              <a:rPr lang="en-US" smtClean="0"/>
              <a:t>4/5/18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D7D1-86FE-CD44-881B-FC9DE46E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876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51594-978C-9440-A34E-DB61F72C7D4A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1D7D1-86FE-CD44-881B-FC9DE46E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367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4" Type="http://schemas.openxmlformats.org/officeDocument/2006/relationships/image" Target="../media/image1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4" Type="http://schemas.openxmlformats.org/officeDocument/2006/relationships/image" Target="../media/image18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package" Target="../embeddings/Microsoft_Word_Document4.docx"/><Relationship Id="rId5" Type="http://schemas.openxmlformats.org/officeDocument/2006/relationships/image" Target="../media/image18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.docx"/><Relationship Id="rId4" Type="http://schemas.openxmlformats.org/officeDocument/2006/relationships/image" Target="../media/image21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.docx"/><Relationship Id="rId4" Type="http://schemas.openxmlformats.org/officeDocument/2006/relationships/image" Target="../media/image23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.docx"/><Relationship Id="rId4" Type="http://schemas.openxmlformats.org/officeDocument/2006/relationships/image" Target="../media/image24.emf"/><Relationship Id="rId5" Type="http://schemas.openxmlformats.org/officeDocument/2006/relationships/package" Target="../embeddings/Microsoft_Word_Document8.docx"/><Relationship Id="rId6" Type="http://schemas.openxmlformats.org/officeDocument/2006/relationships/image" Target="../media/image23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.docx"/><Relationship Id="rId4" Type="http://schemas.openxmlformats.org/officeDocument/2006/relationships/image" Target="../media/image28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Garamond"/>
                <a:cs typeface="Garamond"/>
              </a:rPr>
              <a:t/>
            </a:r>
            <a:br>
              <a:rPr lang="en-US" b="1" dirty="0" smtClean="0">
                <a:latin typeface="Garamond"/>
                <a:cs typeface="Garamond"/>
              </a:rPr>
            </a:br>
            <a:r>
              <a:rPr lang="en-US" b="1" dirty="0" smtClean="0">
                <a:latin typeface="Garamond"/>
                <a:cs typeface="Garamond"/>
              </a:rPr>
              <a:t>Making Linear Decisions</a:t>
            </a:r>
            <a:br>
              <a:rPr lang="en-US" b="1" dirty="0" smtClean="0">
                <a:latin typeface="Garamond"/>
                <a:cs typeface="Garamond"/>
              </a:rPr>
            </a:b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Garamond"/>
                <a:cs typeface="Garamond"/>
              </a:rPr>
              <a:t>Linear Programming Part I</a:t>
            </a:r>
            <a:endParaRPr lang="en-US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9468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5467" y="274638"/>
            <a:ext cx="9008533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Garamond"/>
                <a:cs typeface="Garamond"/>
              </a:rPr>
              <a:t>Convex Optimization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2578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Garamond"/>
                <a:cs typeface="Garamond"/>
              </a:rPr>
              <a:t>Convex optimization </a:t>
            </a:r>
          </a:p>
          <a:p>
            <a:pPr lvl="1"/>
            <a:r>
              <a:rPr lang="en-US" sz="2400" dirty="0" smtClean="0">
                <a:latin typeface="Garamond"/>
                <a:cs typeface="Garamond"/>
              </a:rPr>
              <a:t>An optimization problem is convex when both the objective function and constraints are convex</a:t>
            </a:r>
          </a:p>
          <a:p>
            <a:pPr marL="0" indent="0">
              <a:buNone/>
            </a:pPr>
            <a:endParaRPr lang="en-US" sz="2800" dirty="0">
              <a:latin typeface="Garamond"/>
              <a:cs typeface="Garamond"/>
            </a:endParaRPr>
          </a:p>
          <a:p>
            <a:endParaRPr lang="en-US" sz="2800" dirty="0" smtClean="0">
              <a:latin typeface="Garamond"/>
              <a:cs typeface="Garamond"/>
            </a:endParaRPr>
          </a:p>
          <a:p>
            <a:endParaRPr lang="en-US" sz="2800" dirty="0">
              <a:latin typeface="Garamond"/>
              <a:cs typeface="Garamond"/>
            </a:endParaRPr>
          </a:p>
          <a:p>
            <a:r>
              <a:rPr lang="en-US" sz="2800" dirty="0" smtClean="0">
                <a:latin typeface="Garamond"/>
                <a:cs typeface="Garamond"/>
              </a:rPr>
              <a:t>It is a framework where differentiability is not necessary</a:t>
            </a:r>
          </a:p>
          <a:p>
            <a:r>
              <a:rPr lang="en-US" sz="2800" dirty="0" smtClean="0">
                <a:latin typeface="Garamond"/>
                <a:cs typeface="Garamond"/>
              </a:rPr>
              <a:t>It includes</a:t>
            </a:r>
          </a:p>
          <a:p>
            <a:pPr lvl="1"/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dirty="0" smtClean="0">
                <a:latin typeface="Garamond"/>
                <a:cs typeface="Garamond"/>
              </a:rPr>
              <a:t>Continuous and discrete decision variables</a:t>
            </a:r>
          </a:p>
          <a:p>
            <a:pPr lvl="1"/>
            <a:r>
              <a:rPr lang="en-US" sz="2400" dirty="0" smtClean="0">
                <a:latin typeface="Garamond"/>
                <a:cs typeface="Garamond"/>
              </a:rPr>
              <a:t> Static and dynamic optimization</a:t>
            </a:r>
          </a:p>
          <a:p>
            <a:pPr lvl="1"/>
            <a:r>
              <a:rPr lang="en-US" sz="2400" dirty="0" smtClean="0">
                <a:latin typeface="Garamond"/>
                <a:cs typeface="Garamond"/>
              </a:rPr>
              <a:t> Deterministic and stochastic optimization</a:t>
            </a:r>
            <a:endParaRPr lang="en-US" sz="2400" dirty="0">
              <a:latin typeface="Garamond"/>
              <a:cs typeface="Garamond"/>
            </a:endParaRPr>
          </a:p>
        </p:txBody>
      </p:sp>
      <p:pic>
        <p:nvPicPr>
          <p:cNvPr id="7" name="Picture 6" descr="conve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832" y="3124199"/>
            <a:ext cx="6371435" cy="95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760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Convex Sets</a:t>
            </a:r>
            <a:endParaRPr lang="en-US" b="1" dirty="0">
              <a:latin typeface="Garamond"/>
              <a:cs typeface="Garamond"/>
            </a:endParaRPr>
          </a:p>
        </p:txBody>
      </p:sp>
      <p:pic>
        <p:nvPicPr>
          <p:cNvPr id="4" name="Content Placeholder 3" descr="convex set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525" b="-345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26427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latin typeface="Garamond"/>
                <a:cs typeface="Garamond"/>
              </a:rPr>
              <a:t>More information on Convex Optimization</a:t>
            </a:r>
            <a:br>
              <a:rPr lang="en-US" sz="4000" b="1" dirty="0" smtClean="0">
                <a:latin typeface="Garamond"/>
                <a:cs typeface="Garamond"/>
              </a:rPr>
            </a:br>
            <a:r>
              <a:rPr lang="en-US" sz="3100" dirty="0" smtClean="0">
                <a:latin typeface="Garamond"/>
                <a:cs typeface="Garamond"/>
              </a:rPr>
              <a:t>(also on Canvas)</a:t>
            </a:r>
            <a:endParaRPr lang="en-US" sz="3100" dirty="0">
              <a:latin typeface="Garamond"/>
              <a:cs typeface="Garamond"/>
            </a:endParaRPr>
          </a:p>
        </p:txBody>
      </p:sp>
      <p:pic>
        <p:nvPicPr>
          <p:cNvPr id="4" name="Content Placeholder 3" descr="cvx book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408" r="-144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44463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Intuition for LP</a:t>
            </a:r>
            <a:endParaRPr lang="en-US" b="1" dirty="0">
              <a:latin typeface="Garamond"/>
              <a:cs typeface="Garamond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9974102"/>
              </p:ext>
            </p:extLst>
          </p:nvPr>
        </p:nvGraphicFramePr>
        <p:xfrm>
          <a:off x="1454128" y="2692400"/>
          <a:ext cx="12047554" cy="22521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name="Document" r:id="rId3" imgW="5638800" imgH="1054100" progId="Word.Document.12">
                  <p:embed/>
                </p:oleObj>
              </mc:Choice>
              <mc:Fallback>
                <p:oleObj name="Document" r:id="rId3" imgW="5638800" imgH="1054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54128" y="2692400"/>
                        <a:ext cx="12047554" cy="22521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2496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Graphical Intuition</a:t>
            </a:r>
            <a:endParaRPr lang="en-US" b="1" dirty="0">
              <a:latin typeface="Garamond"/>
              <a:cs typeface="Garamond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827" y="1708467"/>
            <a:ext cx="6047105" cy="464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88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Python Time</a:t>
            </a:r>
            <a:endParaRPr lang="en-US" b="1" dirty="0">
              <a:latin typeface="Garamond"/>
              <a:cs typeface="Garamond"/>
            </a:endParaRPr>
          </a:p>
        </p:txBody>
      </p:sp>
      <p:pic>
        <p:nvPicPr>
          <p:cNvPr id="4" name="Content Placeholder 3" descr="fig python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71" r="-2471"/>
          <a:stretch>
            <a:fillRect/>
          </a:stretch>
        </p:blipFill>
        <p:spPr/>
      </p:pic>
      <p:pic>
        <p:nvPicPr>
          <p:cNvPr id="6" name="Content Placeholder 5" descr="LP fig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283" b="-82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21291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Important Considerations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US" dirty="0">
                <a:latin typeface="Garamond"/>
                <a:cs typeface="Garamond"/>
              </a:rPr>
              <a:t>The shaded-area defines a </a:t>
            </a:r>
            <a:r>
              <a:rPr lang="en-US" i="1" dirty="0">
                <a:latin typeface="Garamond"/>
                <a:cs typeface="Garamond"/>
              </a:rPr>
              <a:t>convex</a:t>
            </a:r>
            <a:r>
              <a:rPr lang="en-US" dirty="0">
                <a:latin typeface="Garamond"/>
                <a:cs typeface="Garamond"/>
              </a:rPr>
              <a:t> </a:t>
            </a:r>
            <a:r>
              <a:rPr lang="en-US" dirty="0" smtClean="0">
                <a:latin typeface="Garamond"/>
                <a:cs typeface="Garamond"/>
              </a:rPr>
              <a:t>set</a:t>
            </a:r>
          </a:p>
          <a:p>
            <a:pPr lvl="0"/>
            <a:endParaRPr lang="en-US" dirty="0">
              <a:latin typeface="Garamond"/>
              <a:cs typeface="Garamond"/>
            </a:endParaRPr>
          </a:p>
          <a:p>
            <a:pPr lvl="0"/>
            <a:r>
              <a:rPr lang="en-US" dirty="0">
                <a:latin typeface="Garamond"/>
                <a:cs typeface="Garamond"/>
              </a:rPr>
              <a:t>The convex set is characterized by corners or vertices that are referred to as the “extreme points”. </a:t>
            </a:r>
            <a:endParaRPr lang="en-US" dirty="0" smtClean="0">
              <a:latin typeface="Garamond"/>
              <a:cs typeface="Garamond"/>
            </a:endParaRPr>
          </a:p>
          <a:p>
            <a:pPr marL="0" lvl="0" indent="0">
              <a:buNone/>
            </a:pPr>
            <a:endParaRPr lang="en-US" dirty="0">
              <a:latin typeface="Garamond"/>
              <a:cs typeface="Garamond"/>
            </a:endParaRPr>
          </a:p>
          <a:p>
            <a:pPr lvl="0"/>
            <a:r>
              <a:rPr lang="en-US" dirty="0">
                <a:latin typeface="Garamond"/>
                <a:cs typeface="Garamond"/>
              </a:rPr>
              <a:t>These extreme points are important as the optimal solution to an LP problem can be found at an extreme point of the feasible region. </a:t>
            </a:r>
          </a:p>
          <a:p>
            <a:pPr lvl="0"/>
            <a:endParaRPr lang="en-US" dirty="0" smtClean="0">
              <a:latin typeface="Garamond"/>
              <a:cs typeface="Garamond"/>
            </a:endParaRPr>
          </a:p>
          <a:p>
            <a:pPr lvl="0"/>
            <a:r>
              <a:rPr lang="en-US" dirty="0" smtClean="0">
                <a:latin typeface="Garamond"/>
                <a:cs typeface="Garamond"/>
              </a:rPr>
              <a:t>When </a:t>
            </a:r>
            <a:r>
              <a:rPr lang="en-US" dirty="0">
                <a:latin typeface="Garamond"/>
                <a:cs typeface="Garamond"/>
              </a:rPr>
              <a:t>looking for the optimal solution, you do not have to evaluate all feasible solution points. You have to consider only the extreme points of the feasible region. </a:t>
            </a:r>
          </a:p>
          <a:p>
            <a:pPr lvl="0"/>
            <a:endParaRPr lang="en-US" dirty="0" smtClean="0">
              <a:latin typeface="Garamond"/>
              <a:cs typeface="Garamond"/>
            </a:endParaRPr>
          </a:p>
          <a:p>
            <a:pPr lvl="0"/>
            <a:r>
              <a:rPr lang="en-US" dirty="0" smtClean="0">
                <a:latin typeface="Garamond"/>
                <a:cs typeface="Garamond"/>
              </a:rPr>
              <a:t>The </a:t>
            </a:r>
            <a:r>
              <a:rPr lang="en-US" dirty="0">
                <a:latin typeface="Garamond"/>
                <a:cs typeface="Garamond"/>
              </a:rPr>
              <a:t>constraints can be such that the feasible region is not convex.</a:t>
            </a:r>
          </a:p>
          <a:p>
            <a:endParaRPr lang="en-US" dirty="0" smtClean="0">
              <a:latin typeface="Garamond"/>
              <a:cs typeface="Garamond"/>
            </a:endParaRPr>
          </a:p>
          <a:p>
            <a:r>
              <a:rPr lang="en-US" dirty="0" smtClean="0">
                <a:latin typeface="Garamond"/>
                <a:cs typeface="Garamond"/>
              </a:rPr>
              <a:t>The </a:t>
            </a:r>
            <a:r>
              <a:rPr lang="en-US" dirty="0">
                <a:latin typeface="Garamond"/>
                <a:cs typeface="Garamond"/>
              </a:rPr>
              <a:t>constraints can be such that a feasible region does not exist </a:t>
            </a:r>
          </a:p>
        </p:txBody>
      </p:sp>
    </p:spTree>
    <p:extLst>
      <p:ext uri="{BB962C8B-B14F-4D97-AF65-F5344CB8AC3E}">
        <p14:creationId xmlns:p14="http://schemas.microsoft.com/office/powerpoint/2010/main" val="2518762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Garamond"/>
                <a:cs typeface="Garamond"/>
              </a:rPr>
              <a:t>Iso</a:t>
            </a:r>
            <a:r>
              <a:rPr lang="en-US" b="1" dirty="0" smtClean="0">
                <a:latin typeface="Garamond"/>
                <a:cs typeface="Garamond"/>
              </a:rPr>
              <a:t>-lines</a:t>
            </a:r>
            <a:endParaRPr lang="en-US" b="1" dirty="0">
              <a:latin typeface="Garamond"/>
              <a:cs typeface="Garamond"/>
            </a:endParaRPr>
          </a:p>
        </p:txBody>
      </p:sp>
      <p:pic>
        <p:nvPicPr>
          <p:cNvPr id="4" name="Content Placeholder 3" descr="iso line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108" r="-351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50445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Garamond"/>
                <a:cs typeface="Garamond"/>
              </a:rPr>
              <a:t>Iso</a:t>
            </a:r>
            <a:r>
              <a:rPr lang="en-US" b="1" dirty="0" smtClean="0">
                <a:latin typeface="Garamond"/>
                <a:cs typeface="Garamond"/>
              </a:rPr>
              <a:t>-lines</a:t>
            </a:r>
            <a:endParaRPr lang="en-US" b="1" dirty="0">
              <a:latin typeface="Garamond"/>
              <a:cs typeface="Garamond"/>
            </a:endParaRPr>
          </a:p>
        </p:txBody>
      </p:sp>
      <p:pic>
        <p:nvPicPr>
          <p:cNvPr id="4" name="Content Placeholder 3" descr="iso lines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857" b="-9857"/>
          <a:stretch>
            <a:fillRect/>
          </a:stretch>
        </p:blipFill>
        <p:spPr/>
      </p:pic>
      <p:pic>
        <p:nvPicPr>
          <p:cNvPr id="5" name="Content Placeholder 4" descr="iso lines2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4690" b="-1546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60322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Solution</a:t>
            </a:r>
            <a:endParaRPr lang="en-US" b="1" dirty="0">
              <a:latin typeface="Garamond"/>
              <a:cs typeface="Garamond"/>
            </a:endParaRPr>
          </a:p>
        </p:txBody>
      </p:sp>
      <p:pic>
        <p:nvPicPr>
          <p:cNvPr id="4" name="Content Placeholder 3" descr="solutionPL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254" r="-22254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777999" y="4859866"/>
            <a:ext cx="2404534" cy="626534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77999" y="5604932"/>
            <a:ext cx="2404534" cy="508001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677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On the Menu for Today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839200" cy="52578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aramond"/>
                <a:cs typeface="Garamond"/>
              </a:rPr>
              <a:t>Modeling Linear Decisions</a:t>
            </a:r>
          </a:p>
          <a:p>
            <a:r>
              <a:rPr lang="en-US" dirty="0" smtClean="0">
                <a:latin typeface="Garamond"/>
                <a:cs typeface="Garamond"/>
              </a:rPr>
              <a:t>Mathematical Formulations of Linear Programs</a:t>
            </a:r>
          </a:p>
          <a:p>
            <a:r>
              <a:rPr lang="en-US" dirty="0" smtClean="0">
                <a:latin typeface="Garamond"/>
                <a:cs typeface="Garamond"/>
              </a:rPr>
              <a:t>Feasible and unfeasible solution</a:t>
            </a:r>
          </a:p>
          <a:p>
            <a:r>
              <a:rPr lang="en-US" dirty="0" smtClean="0">
                <a:latin typeface="Garamond"/>
                <a:cs typeface="Garamond"/>
              </a:rPr>
              <a:t>Applications</a:t>
            </a:r>
          </a:p>
          <a:p>
            <a:pPr lvl="1"/>
            <a:r>
              <a:rPr lang="en-US" dirty="0" smtClean="0">
                <a:latin typeface="Garamond"/>
                <a:cs typeface="Garamond"/>
              </a:rPr>
              <a:t>Lego</a:t>
            </a:r>
          </a:p>
          <a:p>
            <a:pPr lvl="1"/>
            <a:r>
              <a:rPr lang="en-US" dirty="0" smtClean="0">
                <a:latin typeface="Garamond"/>
                <a:cs typeface="Garamond"/>
              </a:rPr>
              <a:t>Digital Advertising</a:t>
            </a:r>
          </a:p>
          <a:p>
            <a:pPr marL="0" indent="0">
              <a:buNone/>
            </a:pPr>
            <a:endParaRPr lang="en-US" dirty="0" smtClean="0">
              <a:latin typeface="Garamond"/>
              <a:cs typeface="Garamond"/>
            </a:endParaRPr>
          </a:p>
          <a:p>
            <a:endParaRPr lang="en-US" dirty="0" smtClean="0">
              <a:latin typeface="Garamond"/>
              <a:cs typeface="Garamond"/>
            </a:endParaRPr>
          </a:p>
          <a:p>
            <a:endParaRPr lang="en-US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733426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Sensitivity Analysis</a:t>
            </a:r>
            <a:endParaRPr lang="en-US" b="1" dirty="0">
              <a:latin typeface="Garamond"/>
              <a:cs typeface="Garamond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4540627"/>
              </p:ext>
            </p:extLst>
          </p:nvPr>
        </p:nvGraphicFramePr>
        <p:xfrm>
          <a:off x="4648200" y="2340728"/>
          <a:ext cx="9852548" cy="1841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2" name="Document" r:id="rId3" imgW="5638800" imgH="1054100" progId="Word.Document.12">
                  <p:embed/>
                </p:oleObj>
              </mc:Choice>
              <mc:Fallback>
                <p:oleObj name="Document" r:id="rId3" imgW="5638800" imgH="1054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48200" y="2340728"/>
                        <a:ext cx="9852548" cy="1841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199" y="1600200"/>
            <a:ext cx="4690533" cy="4525963"/>
          </a:xfrm>
        </p:spPr>
        <p:txBody>
          <a:bodyPr/>
          <a:lstStyle/>
          <a:p>
            <a:r>
              <a:rPr lang="en-US" dirty="0" smtClean="0">
                <a:latin typeface="Garamond"/>
                <a:cs typeface="Garamond"/>
              </a:rPr>
              <a:t>What is the solution now?</a:t>
            </a:r>
          </a:p>
          <a:p>
            <a:pPr lvl="1"/>
            <a:r>
              <a:rPr lang="en-US" dirty="0" smtClean="0">
                <a:latin typeface="Garamond"/>
                <a:cs typeface="Garamond"/>
              </a:rPr>
              <a:t>Please compute the solution</a:t>
            </a:r>
            <a:endParaRPr lang="en-US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994001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Sensitivity Analysis</a:t>
            </a:r>
            <a:endParaRPr lang="en-US" b="1" dirty="0">
              <a:latin typeface="Garamond"/>
              <a:cs typeface="Garamond"/>
            </a:endParaRPr>
          </a:p>
        </p:txBody>
      </p:sp>
      <p:pic>
        <p:nvPicPr>
          <p:cNvPr id="4" name="Content Placeholder 3" descr="Sensitivity.png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844" b="-10844"/>
          <a:stretch>
            <a:fillRect/>
          </a:stretch>
        </p:blipFill>
        <p:spPr/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9824753"/>
              </p:ext>
            </p:extLst>
          </p:nvPr>
        </p:nvGraphicFramePr>
        <p:xfrm>
          <a:off x="4648200" y="2340728"/>
          <a:ext cx="9852548" cy="1841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" name="Document" r:id="rId4" imgW="5638800" imgH="1054100" progId="Word.Document.12">
                  <p:embed/>
                </p:oleObj>
              </mc:Choice>
              <mc:Fallback>
                <p:oleObj name="Document" r:id="rId4" imgW="5638800" imgH="1054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48200" y="2340728"/>
                        <a:ext cx="9852548" cy="1841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6328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Infeasible Problem</a:t>
            </a:r>
            <a:endParaRPr lang="en-US" b="1" dirty="0">
              <a:latin typeface="Garamond"/>
              <a:cs typeface="Garamond"/>
            </a:endParaRPr>
          </a:p>
        </p:txBody>
      </p:sp>
      <p:pic>
        <p:nvPicPr>
          <p:cNvPr id="4" name="Content Placeholder 3" descr="no solu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737" r="-407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00602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Unbounded Problem</a:t>
            </a:r>
            <a:endParaRPr lang="en-US" b="1" dirty="0">
              <a:latin typeface="Garamond"/>
              <a:cs typeface="Garamond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6416921"/>
              </p:ext>
            </p:extLst>
          </p:nvPr>
        </p:nvGraphicFramePr>
        <p:xfrm>
          <a:off x="-287866" y="1537494"/>
          <a:ext cx="12047538" cy="228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Document" r:id="rId3" imgW="5638800" imgH="1066800" progId="Word.Document.12">
                  <p:embed/>
                </p:oleObj>
              </mc:Choice>
              <mc:Fallback>
                <p:oleObj name="Document" r:id="rId3" imgW="5638800" imgH="1066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87866" y="1537494"/>
                        <a:ext cx="12047538" cy="2281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reeform 2"/>
          <p:cNvSpPr>
            <a:spLocks/>
          </p:cNvSpPr>
          <p:nvPr/>
        </p:nvSpPr>
        <p:spPr bwMode="auto">
          <a:xfrm>
            <a:off x="5238750" y="3314700"/>
            <a:ext cx="3219450" cy="32226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028" y="0"/>
              </a:cxn>
              <a:cxn ang="0">
                <a:pos x="2028" y="2027"/>
              </a:cxn>
              <a:cxn ang="0">
                <a:pos x="1018" y="2030"/>
              </a:cxn>
              <a:cxn ang="0">
                <a:pos x="394" y="1451"/>
              </a:cxn>
              <a:cxn ang="0">
                <a:pos x="0" y="507"/>
              </a:cxn>
              <a:cxn ang="0">
                <a:pos x="0" y="0"/>
              </a:cxn>
            </a:cxnLst>
            <a:rect l="0" t="0" r="r" b="b"/>
            <a:pathLst>
              <a:path w="2028" h="2030">
                <a:moveTo>
                  <a:pt x="0" y="0"/>
                </a:moveTo>
                <a:lnTo>
                  <a:pt x="2028" y="0"/>
                </a:lnTo>
                <a:lnTo>
                  <a:pt x="2028" y="2027"/>
                </a:lnTo>
                <a:lnTo>
                  <a:pt x="1018" y="2030"/>
                </a:lnTo>
                <a:lnTo>
                  <a:pt x="394" y="1451"/>
                </a:lnTo>
                <a:lnTo>
                  <a:pt x="0" y="507"/>
                </a:lnTo>
                <a:lnTo>
                  <a:pt x="0" y="0"/>
                </a:lnTo>
              </a:path>
            </a:pathLst>
          </a:custGeom>
          <a:solidFill>
            <a:schemeClr val="accent2">
              <a:alpha val="50000"/>
            </a:schemeClr>
          </a:solidFill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781800" y="5165725"/>
            <a:ext cx="1804988" cy="4889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122238" tIns="61912" rIns="122238" bIns="61912">
            <a:spAutoFit/>
          </a:bodyPr>
          <a:lstStyle/>
          <a:p>
            <a:pPr defTabSz="1592263"/>
            <a:r>
              <a:rPr lang="en-US" i="1">
                <a:effectLst>
                  <a:outerShdw blurRad="38100" dist="38100" dir="2700000" algn="tl">
                    <a:srgbClr val="C0C0C0"/>
                  </a:outerShdw>
                </a:effectLst>
              </a:rPr>
              <a:t>x</a:t>
            </a:r>
            <a:r>
              <a:rPr lang="en-US" baseline="-25000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 + </a:t>
            </a:r>
            <a:r>
              <a:rPr lang="en-US" i="1">
                <a:effectLst>
                  <a:outerShdw blurRad="38100" dist="38100" dir="2700000" algn="tl">
                    <a:srgbClr val="C0C0C0"/>
                  </a:outerShdw>
                </a:effectLst>
              </a:rPr>
              <a:t>x</a:t>
            </a:r>
            <a:r>
              <a:rPr lang="en-US" baseline="-2500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r>
              <a:rPr lang="en-US" u="sng">
                <a:effectLst>
                  <a:outerShdw blurRad="38100" dist="38100" dir="2700000" algn="tl">
                    <a:srgbClr val="C0C0C0"/>
                  </a:outerShdw>
                </a:effectLst>
              </a:rPr>
              <a:t>&gt;</a:t>
            </a: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  5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481762" y="4121150"/>
            <a:ext cx="2205038" cy="4889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122238" tIns="61912" rIns="122238" bIns="61912">
            <a:spAutoFit/>
          </a:bodyPr>
          <a:lstStyle/>
          <a:p>
            <a:pPr defTabSz="1592263"/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Max  3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x</a:t>
            </a:r>
            <a:r>
              <a:rPr lang="en-US" baseline="-25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+ 4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x</a:t>
            </a:r>
            <a:r>
              <a:rPr lang="en-US" baseline="-25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</a:p>
        </p:txBody>
      </p: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257800" y="3336925"/>
            <a:ext cx="3213100" cy="3211513"/>
            <a:chOff x="2000" y="1769"/>
            <a:chExt cx="2024" cy="2023"/>
          </a:xfrm>
        </p:grpSpPr>
        <p:sp>
          <p:nvSpPr>
            <p:cNvPr id="12" name="Line 11"/>
            <p:cNvSpPr>
              <a:spLocks noChangeShapeType="1"/>
            </p:cNvSpPr>
            <p:nvPr/>
          </p:nvSpPr>
          <p:spPr bwMode="auto">
            <a:xfrm>
              <a:off x="2000" y="1769"/>
              <a:ext cx="0" cy="201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>
              <a:off x="2004" y="3792"/>
              <a:ext cx="20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dist="28398" dir="1593903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938713" y="3873500"/>
            <a:ext cx="32067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rPr>
              <a:t>8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800600" y="3076575"/>
            <a:ext cx="509588" cy="4889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122238" tIns="61912" rIns="122238" bIns="61912">
            <a:spAutoFit/>
          </a:bodyPr>
          <a:lstStyle/>
          <a:p>
            <a:pPr defTabSz="1592263"/>
            <a:r>
              <a:rPr lang="en-US" i="1">
                <a:effectLst>
                  <a:outerShdw blurRad="38100" dist="38100" dir="2700000" algn="tl">
                    <a:srgbClr val="C0C0C0"/>
                  </a:outerShdw>
                </a:effectLst>
              </a:rPr>
              <a:t>x</a:t>
            </a:r>
            <a:r>
              <a:rPr lang="en-US" baseline="-2500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8531225" y="6291263"/>
            <a:ext cx="509588" cy="4889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122238" tIns="61912" rIns="122238" bIns="61912">
            <a:spAutoFit/>
          </a:bodyPr>
          <a:lstStyle/>
          <a:p>
            <a:pPr defTabSz="1592263"/>
            <a:r>
              <a:rPr lang="en-US" i="1">
                <a:effectLst>
                  <a:outerShdw blurRad="38100" dist="38100" dir="2700000" algn="tl">
                    <a:srgbClr val="C0C0C0"/>
                  </a:outerShdw>
                </a:effectLst>
              </a:rPr>
              <a:t>x</a:t>
            </a:r>
            <a:r>
              <a:rPr lang="en-US" baseline="-25000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064250" y="3413125"/>
            <a:ext cx="1974850" cy="4889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122238" tIns="61912" rIns="122238" bIns="61912">
            <a:spAutoFit/>
          </a:bodyPr>
          <a:lstStyle/>
          <a:p>
            <a:pPr defTabSz="1592263"/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  <a:r>
              <a:rPr lang="en-US" i="1">
                <a:effectLst>
                  <a:outerShdw blurRad="38100" dist="38100" dir="2700000" algn="tl">
                    <a:srgbClr val="C0C0C0"/>
                  </a:outerShdw>
                </a:effectLst>
              </a:rPr>
              <a:t>x</a:t>
            </a:r>
            <a:r>
              <a:rPr lang="en-US" baseline="-25000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 + </a:t>
            </a:r>
            <a:r>
              <a:rPr lang="en-US" i="1">
                <a:effectLst>
                  <a:outerShdw blurRad="38100" dist="38100" dir="2700000" algn="tl">
                    <a:srgbClr val="C0C0C0"/>
                  </a:outerShdw>
                </a:effectLst>
              </a:rPr>
              <a:t>x</a:t>
            </a:r>
            <a:r>
              <a:rPr lang="en-US" baseline="-2500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r>
              <a:rPr lang="en-US" u="sng">
                <a:effectLst>
                  <a:outerShdw blurRad="38100" dist="38100" dir="2700000" algn="tl">
                    <a:srgbClr val="C0C0C0"/>
                  </a:outerShdw>
                </a:effectLst>
              </a:rPr>
              <a:t>&gt;</a:t>
            </a: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  8</a:t>
            </a:r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5238750" y="4121150"/>
            <a:ext cx="993775" cy="2400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6781800" y="6464300"/>
            <a:ext cx="32067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rPr>
              <a:t>5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4937125" y="4787900"/>
            <a:ext cx="32067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rPr>
              <a:t>5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5715000" y="6464300"/>
            <a:ext cx="6699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rPr>
              <a:t>2.67</a:t>
            </a:r>
          </a:p>
        </p:txBody>
      </p:sp>
      <p:sp>
        <p:nvSpPr>
          <p:cNvPr id="27" name="Line 26"/>
          <p:cNvSpPr>
            <a:spLocks noChangeShapeType="1"/>
          </p:cNvSpPr>
          <p:nvPr/>
        </p:nvSpPr>
        <p:spPr bwMode="auto">
          <a:xfrm>
            <a:off x="5257800" y="5013325"/>
            <a:ext cx="1600200" cy="1524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Line 18"/>
          <p:cNvSpPr>
            <a:spLocks noChangeShapeType="1"/>
          </p:cNvSpPr>
          <p:nvPr/>
        </p:nvSpPr>
        <p:spPr bwMode="auto">
          <a:xfrm flipH="1">
            <a:off x="5711825" y="4539721"/>
            <a:ext cx="804862" cy="11414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>
            <a:outerShdw dist="1796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Line 25"/>
          <p:cNvSpPr>
            <a:spLocks noChangeShapeType="1"/>
          </p:cNvSpPr>
          <p:nvPr/>
        </p:nvSpPr>
        <p:spPr bwMode="auto">
          <a:xfrm>
            <a:off x="4937125" y="5165725"/>
            <a:ext cx="2039408" cy="1614488"/>
          </a:xfrm>
          <a:prstGeom prst="line">
            <a:avLst/>
          </a:prstGeom>
          <a:noFill/>
          <a:ln w="50800">
            <a:solidFill>
              <a:schemeClr val="tx1"/>
            </a:solidFill>
            <a:prstDash val="dash"/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947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In Other Words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Garamond"/>
                <a:cs typeface="Garamond"/>
              </a:rPr>
              <a:t>The solution to a </a:t>
            </a:r>
            <a:r>
              <a:rPr lang="en-US" dirty="0">
                <a:solidFill>
                  <a:schemeClr val="hlink"/>
                </a:solidFill>
                <a:latin typeface="Garamond"/>
                <a:cs typeface="Garamond"/>
              </a:rPr>
              <a:t>maximization</a:t>
            </a:r>
            <a:r>
              <a:rPr lang="en-US" dirty="0">
                <a:latin typeface="Garamond"/>
                <a:cs typeface="Garamond"/>
              </a:rPr>
              <a:t> linear programming problem is unbounded if the value of the solution may be made infinitely large without violating any of the constraints; for a </a:t>
            </a:r>
            <a:r>
              <a:rPr lang="en-US" dirty="0">
                <a:solidFill>
                  <a:schemeClr val="hlink"/>
                </a:solidFill>
                <a:latin typeface="Garamond"/>
                <a:cs typeface="Garamond"/>
              </a:rPr>
              <a:t>minimization</a:t>
            </a:r>
            <a:r>
              <a:rPr lang="en-US" dirty="0">
                <a:latin typeface="Garamond"/>
                <a:cs typeface="Garamond"/>
              </a:rPr>
              <a:t> problem, the solution is unbounded if the value may be made infinitely small.</a:t>
            </a:r>
          </a:p>
          <a:p>
            <a:endParaRPr lang="en-US" dirty="0">
              <a:latin typeface="Garamond"/>
              <a:cs typeface="Garamond"/>
            </a:endParaRPr>
          </a:p>
          <a:p>
            <a:r>
              <a:rPr lang="en-US" dirty="0">
                <a:latin typeface="Garamond"/>
                <a:cs typeface="Garamond"/>
              </a:rPr>
              <a:t>In practical problems, unbounded solution usually indicates the problem has been improperly formulated.</a:t>
            </a:r>
          </a:p>
          <a:p>
            <a:pPr marL="0" indent="0">
              <a:buNone/>
            </a:pPr>
            <a:endParaRPr lang="en-US" dirty="0">
              <a:latin typeface="Garamond"/>
              <a:cs typeface="Garamond"/>
            </a:endParaRPr>
          </a:p>
          <a:p>
            <a:endParaRPr lang="en-US" dirty="0" smtClean="0">
              <a:latin typeface="Garamond"/>
              <a:cs typeface="Garamond"/>
            </a:endParaRPr>
          </a:p>
          <a:p>
            <a:r>
              <a:rPr lang="en-US" dirty="0" smtClean="0">
                <a:latin typeface="Garamond"/>
                <a:cs typeface="Garamond"/>
              </a:rPr>
              <a:t>A solution does not always exist</a:t>
            </a:r>
            <a:endParaRPr lang="en-US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119904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Lego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400" dirty="0">
                <a:latin typeface="Garamond"/>
                <a:cs typeface="Garamond"/>
              </a:rPr>
              <a:t>You are the manager of a Lego Furniture production facility. The current resources available in </a:t>
            </a:r>
            <a:r>
              <a:rPr lang="en-US" sz="2400" dirty="0" smtClean="0">
                <a:latin typeface="Garamond"/>
                <a:cs typeface="Garamond"/>
              </a:rPr>
              <a:t>your factory </a:t>
            </a:r>
            <a:r>
              <a:rPr lang="en-US" sz="2400" dirty="0">
                <a:latin typeface="Garamond"/>
                <a:cs typeface="Garamond"/>
              </a:rPr>
              <a:t>are 6 large orange Lego blocks and 8 small green Lego blocks</a:t>
            </a:r>
            <a:r>
              <a:rPr lang="en-US" sz="2400" dirty="0" smtClean="0">
                <a:latin typeface="Garamond"/>
                <a:cs typeface="Garamond"/>
              </a:rPr>
              <a:t>.</a:t>
            </a:r>
          </a:p>
          <a:p>
            <a:endParaRPr lang="en-US" sz="2400" dirty="0" smtClean="0">
              <a:latin typeface="Garamond"/>
              <a:cs typeface="Garamond"/>
            </a:endParaRPr>
          </a:p>
          <a:p>
            <a:r>
              <a:rPr lang="en-US" sz="2400" dirty="0" smtClean="0">
                <a:latin typeface="Garamond"/>
                <a:cs typeface="Garamond"/>
              </a:rPr>
              <a:t>You </a:t>
            </a:r>
            <a:r>
              <a:rPr lang="en-US" sz="2400" dirty="0">
                <a:latin typeface="Garamond"/>
                <a:cs typeface="Garamond"/>
              </a:rPr>
              <a:t>can make two kinds of furniture with your available Lego blocks. The first kind is a chair, </a:t>
            </a:r>
            <a:r>
              <a:rPr lang="en-US" sz="2400" dirty="0" smtClean="0">
                <a:latin typeface="Garamond"/>
                <a:cs typeface="Garamond"/>
              </a:rPr>
              <a:t>which retails </a:t>
            </a:r>
            <a:r>
              <a:rPr lang="en-US" sz="2400" dirty="0">
                <a:latin typeface="Garamond"/>
                <a:cs typeface="Garamond"/>
              </a:rPr>
              <a:t>for $10 and takes 2 green blocks and 1 orange block to manufacture. The second one is a table</a:t>
            </a:r>
            <a:r>
              <a:rPr lang="en-US" sz="2400" dirty="0" smtClean="0">
                <a:latin typeface="Garamond"/>
                <a:cs typeface="Garamond"/>
              </a:rPr>
              <a:t>, which </a:t>
            </a:r>
            <a:r>
              <a:rPr lang="en-US" sz="2400" dirty="0">
                <a:latin typeface="Garamond"/>
                <a:cs typeface="Garamond"/>
              </a:rPr>
              <a:t>retails for $16 and takes 2 green blocks and 2 orange blocks to manufacture. Both pieces </a:t>
            </a:r>
            <a:r>
              <a:rPr lang="en-US" sz="2400" dirty="0" smtClean="0">
                <a:latin typeface="Garamond"/>
                <a:cs typeface="Garamond"/>
              </a:rPr>
              <a:t>are good </a:t>
            </a:r>
            <a:r>
              <a:rPr lang="en-US" sz="2400" dirty="0">
                <a:latin typeface="Garamond"/>
                <a:cs typeface="Garamond"/>
              </a:rPr>
              <a:t>sellers and you’ll be able to sell anything you produce</a:t>
            </a:r>
            <a:r>
              <a:rPr lang="en-US" sz="2400" dirty="0" smtClean="0">
                <a:latin typeface="Garamond"/>
                <a:cs typeface="Garamond"/>
              </a:rPr>
              <a:t>.</a:t>
            </a:r>
          </a:p>
          <a:p>
            <a:endParaRPr lang="en-US" sz="2400" dirty="0" smtClean="0">
              <a:latin typeface="Garamond"/>
              <a:cs typeface="Garamond"/>
            </a:endParaRPr>
          </a:p>
          <a:p>
            <a:r>
              <a:rPr lang="en-US" sz="2400" dirty="0" smtClean="0">
                <a:latin typeface="Garamond"/>
                <a:cs typeface="Garamond"/>
              </a:rPr>
              <a:t>What </a:t>
            </a:r>
            <a:r>
              <a:rPr lang="en-US" sz="2400" dirty="0">
                <a:latin typeface="Garamond"/>
                <a:cs typeface="Garamond"/>
              </a:rPr>
              <a:t>should you build in order to maximize revenues?</a:t>
            </a:r>
          </a:p>
        </p:txBody>
      </p:sp>
      <p:pic>
        <p:nvPicPr>
          <p:cNvPr id="5" name="Content Placeholder 4" descr="Lego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8575" b="-485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90721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Modeling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Garamond"/>
                <a:cs typeface="Garamond"/>
              </a:rPr>
              <a:t>What are the decisions?</a:t>
            </a:r>
          </a:p>
          <a:p>
            <a:r>
              <a:rPr lang="en-US" dirty="0" smtClean="0">
                <a:latin typeface="Garamond"/>
                <a:cs typeface="Garamond"/>
              </a:rPr>
              <a:t>What is the objective function?</a:t>
            </a:r>
          </a:p>
          <a:p>
            <a:r>
              <a:rPr lang="en-US" dirty="0" smtClean="0">
                <a:latin typeface="Garamond"/>
                <a:cs typeface="Garamond"/>
              </a:rPr>
              <a:t>What are the constraints?</a:t>
            </a:r>
            <a:endParaRPr lang="en-US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499061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59" y="274638"/>
            <a:ext cx="884892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Garamond"/>
                <a:cs typeface="Garamond"/>
              </a:rPr>
              <a:t>Mathematical Formulation</a:t>
            </a:r>
            <a:endParaRPr lang="en-US" b="1" dirty="0">
              <a:latin typeface="Garamond"/>
              <a:cs typeface="Garamond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9403851"/>
              </p:ext>
            </p:extLst>
          </p:nvPr>
        </p:nvGraphicFramePr>
        <p:xfrm>
          <a:off x="26988" y="3863975"/>
          <a:ext cx="11722100" cy="228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1" name="Document" r:id="rId3" imgW="5486400" imgH="1066800" progId="Word.Document.12">
                  <p:embed/>
                </p:oleObj>
              </mc:Choice>
              <mc:Fallback>
                <p:oleObj name="Document" r:id="rId3" imgW="5486400" imgH="1066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988" y="3863975"/>
                        <a:ext cx="11722100" cy="228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1408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59" y="274638"/>
            <a:ext cx="884892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Garamond"/>
                <a:cs typeface="Garamond"/>
              </a:rPr>
              <a:t>Mathematical Formulation</a:t>
            </a:r>
            <a:endParaRPr lang="en-US" b="1" dirty="0">
              <a:latin typeface="Garamond"/>
              <a:cs typeface="Garamond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2375156"/>
              </p:ext>
            </p:extLst>
          </p:nvPr>
        </p:nvGraphicFramePr>
        <p:xfrm>
          <a:off x="-287338" y="1550988"/>
          <a:ext cx="12047538" cy="225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3" name="Document" r:id="rId3" imgW="5638800" imgH="1054100" progId="Word.Document.12">
                  <p:embed/>
                </p:oleObj>
              </mc:Choice>
              <mc:Fallback>
                <p:oleObj name="Document" r:id="rId3" imgW="5638800" imgH="1054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87338" y="1550988"/>
                        <a:ext cx="12047538" cy="2252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9784257"/>
              </p:ext>
            </p:extLst>
          </p:nvPr>
        </p:nvGraphicFramePr>
        <p:xfrm>
          <a:off x="26988" y="3863975"/>
          <a:ext cx="11722100" cy="228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4" name="Document" r:id="rId5" imgW="5486400" imgH="1066800" progId="Word.Document.12">
                  <p:embed/>
                </p:oleObj>
              </mc:Choice>
              <mc:Fallback>
                <p:oleObj name="Document" r:id="rId5" imgW="5486400" imgH="1066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988" y="3863975"/>
                        <a:ext cx="11722100" cy="228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4737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Visually</a:t>
            </a:r>
            <a:endParaRPr lang="en-US" b="1" dirty="0">
              <a:latin typeface="Garamond"/>
              <a:cs typeface="Garamond"/>
            </a:endParaRPr>
          </a:p>
        </p:txBody>
      </p:sp>
      <p:pic>
        <p:nvPicPr>
          <p:cNvPr id="12" name="Content Placeholder 11" descr="Lego Graph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30" b="-4230"/>
          <a:stretch>
            <a:fillRect/>
          </a:stretch>
        </p:blipFill>
        <p:spPr/>
      </p:pic>
      <p:pic>
        <p:nvPicPr>
          <p:cNvPr id="13" name="Content Placeholder 12" descr="Lego Graph 2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660" b="-86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1656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5"/>
          <p:cNvSpPr>
            <a:spLocks noChangeArrowheads="1"/>
          </p:cNvSpPr>
          <p:nvPr/>
        </p:nvSpPr>
        <p:spPr bwMode="auto">
          <a:xfrm>
            <a:off x="2100263" y="2432050"/>
            <a:ext cx="4602162" cy="849313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entury Gothic" charset="0"/>
              <a:cs typeface="Century Gothic" charset="0"/>
            </a:endParaRPr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2173288" y="2519363"/>
            <a:ext cx="1566862" cy="696912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b="1" dirty="0">
                <a:latin typeface="Century Gothic" charset="0"/>
                <a:cs typeface="Century Gothic" charset="0"/>
              </a:rPr>
              <a:t>Typical </a:t>
            </a:r>
          </a:p>
          <a:p>
            <a:pPr algn="ctr"/>
            <a:r>
              <a:rPr lang="en-US" b="1" dirty="0">
                <a:latin typeface="Century Gothic" charset="0"/>
                <a:cs typeface="Century Gothic" charset="0"/>
              </a:rPr>
              <a:t>problem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254500" y="4346575"/>
            <a:ext cx="274638" cy="403225"/>
          </a:xfrm>
          <a:prstGeom prst="rightArrow">
            <a:avLst>
              <a:gd name="adj1" fmla="val 32769"/>
              <a:gd name="adj2" fmla="val 46764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entury Gothic" charset="0"/>
              <a:cs typeface="Century Gothic" charset="0"/>
            </a:endParaRP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4267200" y="2657475"/>
            <a:ext cx="274638" cy="403225"/>
          </a:xfrm>
          <a:prstGeom prst="rightArrow">
            <a:avLst>
              <a:gd name="adj1" fmla="val 32769"/>
              <a:gd name="adj2" fmla="val 46764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entury Gothic" charset="0"/>
              <a:cs typeface="Century Gothic" charset="0"/>
            </a:endParaRPr>
          </a:p>
        </p:txBody>
      </p:sp>
      <p:sp>
        <p:nvSpPr>
          <p:cNvPr id="8" name="AutoShape 9"/>
          <p:cNvSpPr>
            <a:spLocks noChangeArrowheads="1"/>
          </p:cNvSpPr>
          <p:nvPr/>
        </p:nvSpPr>
        <p:spPr bwMode="auto">
          <a:xfrm rot="-5400000">
            <a:off x="2769394" y="3482181"/>
            <a:ext cx="274638" cy="403225"/>
          </a:xfrm>
          <a:prstGeom prst="rightArrow">
            <a:avLst>
              <a:gd name="adj1" fmla="val 32769"/>
              <a:gd name="adj2" fmla="val 46764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/>
          <a:p>
            <a:pPr algn="ctr"/>
            <a:endParaRPr lang="en-US">
              <a:latin typeface="Century Gothic" charset="0"/>
              <a:cs typeface="Century Gothic" charset="0"/>
            </a:endParaRPr>
          </a:p>
        </p:txBody>
      </p:sp>
      <p:sp>
        <p:nvSpPr>
          <p:cNvPr id="9" name="AutoShape 10"/>
          <p:cNvSpPr>
            <a:spLocks noChangeArrowheads="1"/>
          </p:cNvSpPr>
          <p:nvPr/>
        </p:nvSpPr>
        <p:spPr bwMode="auto">
          <a:xfrm rot="5400000">
            <a:off x="5671344" y="3494881"/>
            <a:ext cx="274638" cy="403225"/>
          </a:xfrm>
          <a:prstGeom prst="rightArrow">
            <a:avLst>
              <a:gd name="adj1" fmla="val 32769"/>
              <a:gd name="adj2" fmla="val 46764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vert="eaVert" wrap="none" anchor="ctr"/>
          <a:lstStyle/>
          <a:p>
            <a:pPr algn="ctr"/>
            <a:endParaRPr lang="en-US">
              <a:latin typeface="Century Gothic" charset="0"/>
              <a:cs typeface="Century Gothic" charset="0"/>
            </a:endParaRPr>
          </a:p>
        </p:txBody>
      </p:sp>
      <p:sp>
        <p:nvSpPr>
          <p:cNvPr id="10" name="AutoShape 11"/>
          <p:cNvSpPr>
            <a:spLocks noChangeArrowheads="1"/>
          </p:cNvSpPr>
          <p:nvPr/>
        </p:nvSpPr>
        <p:spPr bwMode="auto">
          <a:xfrm>
            <a:off x="5002213" y="4194175"/>
            <a:ext cx="1604962" cy="696913"/>
          </a:xfrm>
          <a:prstGeom prst="roundRect">
            <a:avLst>
              <a:gd name="adj" fmla="val 1025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b="1">
                <a:latin typeface="Century Gothic" charset="0"/>
                <a:cs typeface="Century Gothic" charset="0"/>
              </a:rPr>
              <a:t> Specific </a:t>
            </a:r>
          </a:p>
          <a:p>
            <a:pPr algn="ctr"/>
            <a:r>
              <a:rPr lang="en-US" b="1">
                <a:latin typeface="Century Gothic" charset="0"/>
                <a:cs typeface="Century Gothic" charset="0"/>
              </a:rPr>
              <a:t>solution</a:t>
            </a:r>
          </a:p>
        </p:txBody>
      </p:sp>
      <p:sp>
        <p:nvSpPr>
          <p:cNvPr id="11" name="AutoShape 12"/>
          <p:cNvSpPr>
            <a:spLocks noChangeArrowheads="1"/>
          </p:cNvSpPr>
          <p:nvPr/>
        </p:nvSpPr>
        <p:spPr bwMode="auto">
          <a:xfrm>
            <a:off x="5008563" y="2527300"/>
            <a:ext cx="1604962" cy="696913"/>
          </a:xfrm>
          <a:prstGeom prst="roundRect">
            <a:avLst>
              <a:gd name="adj" fmla="val 1025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b="1">
                <a:latin typeface="Century Gothic" charset="0"/>
                <a:cs typeface="Century Gothic" charset="0"/>
              </a:rPr>
              <a:t>Typical </a:t>
            </a:r>
          </a:p>
          <a:p>
            <a:pPr algn="ctr"/>
            <a:r>
              <a:rPr lang="en-US" b="1">
                <a:latin typeface="Century Gothic" charset="0"/>
                <a:cs typeface="Century Gothic" charset="0"/>
              </a:rPr>
              <a:t>solution</a:t>
            </a:r>
          </a:p>
        </p:txBody>
      </p:sp>
      <p:sp>
        <p:nvSpPr>
          <p:cNvPr id="12" name="AutoShape 13"/>
          <p:cNvSpPr>
            <a:spLocks noChangeArrowheads="1"/>
          </p:cNvSpPr>
          <p:nvPr/>
        </p:nvSpPr>
        <p:spPr bwMode="auto">
          <a:xfrm>
            <a:off x="2163763" y="4184650"/>
            <a:ext cx="1566862" cy="696913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b="1">
                <a:latin typeface="Century Gothic" charset="0"/>
                <a:cs typeface="Century Gothic" charset="0"/>
              </a:rPr>
              <a:t>Specific </a:t>
            </a:r>
          </a:p>
          <a:p>
            <a:pPr algn="ctr"/>
            <a:r>
              <a:rPr lang="en-US" b="1">
                <a:latin typeface="Century Gothic" charset="0"/>
                <a:cs typeface="Century Gothic" charset="0"/>
              </a:rPr>
              <a:t> problem</a:t>
            </a:r>
          </a:p>
        </p:txBody>
      </p:sp>
      <p:sp>
        <p:nvSpPr>
          <p:cNvPr id="13" name="AutoShape 14"/>
          <p:cNvSpPr>
            <a:spLocks noChangeArrowheads="1"/>
          </p:cNvSpPr>
          <p:nvPr/>
        </p:nvSpPr>
        <p:spPr bwMode="auto">
          <a:xfrm>
            <a:off x="2087563" y="4105275"/>
            <a:ext cx="4602162" cy="849313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entury Gothic" charset="0"/>
              <a:cs typeface="Century Gothic" charset="0"/>
            </a:endParaRPr>
          </a:p>
        </p:txBody>
      </p:sp>
      <p:sp>
        <p:nvSpPr>
          <p:cNvPr id="14" name="Text Box 15"/>
          <p:cNvSpPr txBox="1">
            <a:spLocks noChangeArrowheads="1"/>
          </p:cNvSpPr>
          <p:nvPr/>
        </p:nvSpPr>
        <p:spPr bwMode="auto">
          <a:xfrm>
            <a:off x="3694113" y="2033588"/>
            <a:ext cx="14192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entury Gothic" charset="0"/>
                <a:cs typeface="Century Gothic" charset="0"/>
              </a:rPr>
              <a:t>Framework</a:t>
            </a:r>
          </a:p>
        </p:txBody>
      </p:sp>
      <p:sp>
        <p:nvSpPr>
          <p:cNvPr id="15" name="Text Box 16"/>
          <p:cNvSpPr txBox="1">
            <a:spLocks noChangeArrowheads="1"/>
          </p:cNvSpPr>
          <p:nvPr/>
        </p:nvSpPr>
        <p:spPr bwMode="auto">
          <a:xfrm>
            <a:off x="3109913" y="3508375"/>
            <a:ext cx="1473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entury Gothic" charset="0"/>
                <a:cs typeface="Century Gothic" charset="0"/>
              </a:rPr>
              <a:t>Abstraction</a:t>
            </a:r>
          </a:p>
        </p:txBody>
      </p:sp>
      <p:sp>
        <p:nvSpPr>
          <p:cNvPr id="16" name="Text Box 17"/>
          <p:cNvSpPr txBox="1">
            <a:spLocks noChangeArrowheads="1"/>
          </p:cNvSpPr>
          <p:nvPr/>
        </p:nvSpPr>
        <p:spPr bwMode="auto">
          <a:xfrm>
            <a:off x="6005513" y="3508375"/>
            <a:ext cx="1485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entury Gothic" charset="0"/>
                <a:cs typeface="Century Gothic" charset="0"/>
              </a:rPr>
              <a:t>Application</a:t>
            </a:r>
          </a:p>
        </p:txBody>
      </p:sp>
      <p:sp>
        <p:nvSpPr>
          <p:cNvPr id="17" name="Text Box 18"/>
          <p:cNvSpPr txBox="1">
            <a:spLocks noChangeArrowheads="1"/>
          </p:cNvSpPr>
          <p:nvPr/>
        </p:nvSpPr>
        <p:spPr bwMode="auto">
          <a:xfrm>
            <a:off x="3694113" y="4992688"/>
            <a:ext cx="13954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entury Gothic" charset="0"/>
                <a:cs typeface="Century Gothic" charset="0"/>
              </a:rPr>
              <a:t>Trial &amp; error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Garamond"/>
                <a:cs typeface="Garamond"/>
              </a:rPr>
              <a:t>Modeling</a:t>
            </a:r>
            <a:endParaRPr lang="en-US" b="1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27989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Solution Lego</a:t>
            </a:r>
            <a:endParaRPr lang="en-US" b="1" dirty="0">
              <a:latin typeface="Garamond"/>
              <a:cs typeface="Garamond"/>
            </a:endParaRPr>
          </a:p>
        </p:txBody>
      </p:sp>
      <p:pic>
        <p:nvPicPr>
          <p:cNvPr id="4" name="Content Placeholder 3" descr="solution Leg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145" r="-201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45070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Auction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Garamond"/>
                <a:cs typeface="Garamond"/>
              </a:rPr>
              <a:t>I have one block of Lego to sell.</a:t>
            </a:r>
          </a:p>
          <a:p>
            <a:endParaRPr lang="en-US" dirty="0" smtClean="0">
              <a:latin typeface="Garamond"/>
              <a:cs typeface="Garamond"/>
            </a:endParaRPr>
          </a:p>
          <a:p>
            <a:r>
              <a:rPr lang="en-US" dirty="0" smtClean="0">
                <a:latin typeface="Garamond"/>
                <a:cs typeface="Garamond"/>
              </a:rPr>
              <a:t>How much are you willing to pay for it?</a:t>
            </a:r>
          </a:p>
          <a:p>
            <a:endParaRPr lang="en-US" dirty="0">
              <a:latin typeface="Garamond"/>
              <a:cs typeface="Garamond"/>
            </a:endParaRPr>
          </a:p>
          <a:p>
            <a:r>
              <a:rPr lang="en-US" dirty="0" smtClean="0">
                <a:latin typeface="Garamond"/>
                <a:cs typeface="Garamond"/>
              </a:rPr>
              <a:t>The answer is</a:t>
            </a:r>
            <a:r>
              <a:rPr lang="mr-IN" dirty="0" smtClean="0">
                <a:latin typeface="Garamond"/>
                <a:cs typeface="Garamond"/>
              </a:rPr>
              <a:t>…</a:t>
            </a:r>
            <a:r>
              <a:rPr lang="en-US" dirty="0" smtClean="0">
                <a:latin typeface="Garamond"/>
                <a:cs typeface="Garamond"/>
              </a:rPr>
              <a:t>y</a:t>
            </a:r>
          </a:p>
          <a:p>
            <a:pPr lvl="1"/>
            <a:r>
              <a:rPr lang="en-US" dirty="0" smtClean="0">
                <a:latin typeface="Garamond"/>
                <a:cs typeface="Garamond"/>
              </a:rPr>
              <a:t>Why?</a:t>
            </a:r>
          </a:p>
          <a:p>
            <a:endParaRPr lang="en-US" dirty="0">
              <a:latin typeface="Garamond"/>
              <a:cs typeface="Garamond"/>
            </a:endParaRPr>
          </a:p>
          <a:p>
            <a:pPr marL="0" indent="0">
              <a:buNone/>
            </a:pPr>
            <a:endParaRPr lang="en-US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603372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Garamond"/>
                <a:cs typeface="Garamond"/>
              </a:rPr>
              <a:t>Because of </a:t>
            </a:r>
            <a:r>
              <a:rPr lang="en-US" b="1" dirty="0" smtClean="0">
                <a:latin typeface="Garamond"/>
                <a:cs typeface="Garamond"/>
              </a:rPr>
              <a:t>Duality</a:t>
            </a:r>
            <a:br>
              <a:rPr lang="en-US" b="1" dirty="0" smtClean="0">
                <a:latin typeface="Garamond"/>
                <a:cs typeface="Garamond"/>
              </a:rPr>
            </a:br>
            <a:r>
              <a:rPr lang="en-US" sz="2000" dirty="0" smtClean="0">
                <a:latin typeface="Garamond"/>
                <a:cs typeface="Garamond"/>
              </a:rPr>
              <a:t>(y is p)</a:t>
            </a:r>
            <a:endParaRPr lang="en-US" dirty="0">
              <a:latin typeface="Garamond"/>
              <a:cs typeface="Garamond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0246509"/>
              </p:ext>
            </p:extLst>
          </p:nvPr>
        </p:nvGraphicFramePr>
        <p:xfrm>
          <a:off x="1227666" y="1718592"/>
          <a:ext cx="7722130" cy="4557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1" name="Document" r:id="rId3" imgW="5638800" imgH="3327400" progId="Word.Document.12">
                  <p:embed/>
                </p:oleObj>
              </mc:Choice>
              <mc:Fallback>
                <p:oleObj name="Document" r:id="rId3" imgW="5638800" imgH="3327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27666" y="1718592"/>
                        <a:ext cx="7722130" cy="45573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8110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Display Advertising</a:t>
            </a:r>
            <a:endParaRPr lang="en-US" b="1" dirty="0">
              <a:latin typeface="Garamond"/>
              <a:cs typeface="Garamond"/>
            </a:endParaRPr>
          </a:p>
        </p:txBody>
      </p:sp>
      <p:pic>
        <p:nvPicPr>
          <p:cNvPr id="4" name="Content Placeholder 3" descr="wap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6" r="-15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07665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Display Advertising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25780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Garamond"/>
                <a:cs typeface="Garamond"/>
              </a:rPr>
              <a:t>Content publishers such as The New York Times, The Washington Post and The Wall Street Journal </a:t>
            </a:r>
            <a:r>
              <a:rPr lang="en-US" sz="2000" dirty="0" smtClean="0">
                <a:latin typeface="Garamond"/>
                <a:cs typeface="Garamond"/>
              </a:rPr>
              <a:t>generate revenue </a:t>
            </a:r>
            <a:r>
              <a:rPr lang="en-US" sz="2000" dirty="0">
                <a:latin typeface="Garamond"/>
                <a:cs typeface="Garamond"/>
              </a:rPr>
              <a:t>by using display advertisements</a:t>
            </a:r>
            <a:r>
              <a:rPr lang="en-US" sz="2000" dirty="0" smtClean="0">
                <a:latin typeface="Garamond"/>
                <a:cs typeface="Garamond"/>
              </a:rPr>
              <a:t>.</a:t>
            </a:r>
          </a:p>
          <a:p>
            <a:endParaRPr lang="en-US" sz="2000" dirty="0" smtClean="0">
              <a:latin typeface="Garamond"/>
              <a:cs typeface="Garamond"/>
            </a:endParaRPr>
          </a:p>
          <a:p>
            <a:r>
              <a:rPr lang="en-US" sz="2000" dirty="0" smtClean="0">
                <a:latin typeface="Garamond"/>
                <a:cs typeface="Garamond"/>
              </a:rPr>
              <a:t>The </a:t>
            </a:r>
            <a:r>
              <a:rPr lang="en-US" sz="2000" dirty="0">
                <a:latin typeface="Garamond"/>
                <a:cs typeface="Garamond"/>
              </a:rPr>
              <a:t>Washington Post's website contains several different sections including Sports and National, </a:t>
            </a:r>
            <a:r>
              <a:rPr lang="en-US" sz="2000" dirty="0" smtClean="0">
                <a:latin typeface="Garamond"/>
                <a:cs typeface="Garamond"/>
              </a:rPr>
              <a:t>as can </a:t>
            </a:r>
            <a:r>
              <a:rPr lang="en-US" sz="2000" dirty="0">
                <a:latin typeface="Garamond"/>
                <a:cs typeface="Garamond"/>
              </a:rPr>
              <a:t>be seen above. The number of views each section gets per day can be estimated by </a:t>
            </a:r>
            <a:r>
              <a:rPr lang="en-US" sz="2000" dirty="0" smtClean="0">
                <a:latin typeface="Garamond"/>
                <a:cs typeface="Garamond"/>
              </a:rPr>
              <a:t>analyzing historical </a:t>
            </a:r>
            <a:r>
              <a:rPr lang="en-US" sz="2000" dirty="0">
                <a:latin typeface="Garamond"/>
                <a:cs typeface="Garamond"/>
              </a:rPr>
              <a:t>data. Assume that the Sports section gets six million views per day and the National </a:t>
            </a:r>
            <a:r>
              <a:rPr lang="en-US" sz="2000" dirty="0" smtClean="0">
                <a:latin typeface="Garamond"/>
                <a:cs typeface="Garamond"/>
              </a:rPr>
              <a:t>section get </a:t>
            </a:r>
            <a:r>
              <a:rPr lang="en-US" sz="2000" dirty="0">
                <a:latin typeface="Garamond"/>
                <a:cs typeface="Garamond"/>
              </a:rPr>
              <a:t>five million views per day.</a:t>
            </a:r>
            <a:r>
              <a:rPr lang="en-US" sz="2000" dirty="0" smtClean="0">
                <a:latin typeface="Garamond"/>
                <a:cs typeface="Garamond"/>
              </a:rPr>
              <a:t> </a:t>
            </a:r>
          </a:p>
          <a:p>
            <a:endParaRPr lang="en-US" sz="2000" dirty="0" smtClean="0">
              <a:latin typeface="Garamond"/>
              <a:cs typeface="Garamond"/>
            </a:endParaRPr>
          </a:p>
          <a:p>
            <a:r>
              <a:rPr lang="en-US" sz="2000" dirty="0" smtClean="0">
                <a:latin typeface="Garamond"/>
                <a:cs typeface="Garamond"/>
              </a:rPr>
              <a:t>Assume </a:t>
            </a:r>
            <a:r>
              <a:rPr lang="en-US" sz="2000" dirty="0">
                <a:latin typeface="Garamond"/>
                <a:cs typeface="Garamond"/>
              </a:rPr>
              <a:t>four companies, GEICO, Delta, T</a:t>
            </a:r>
            <a:r>
              <a:rPr lang="en-US" sz="2000" dirty="0" smtClean="0">
                <a:latin typeface="Garamond"/>
                <a:cs typeface="Garamond"/>
              </a:rPr>
              <a:t>-Mobile </a:t>
            </a:r>
            <a:r>
              <a:rPr lang="en-US" sz="2000" dirty="0">
                <a:latin typeface="Garamond"/>
                <a:cs typeface="Garamond"/>
              </a:rPr>
              <a:t>and Capital One, wish to advertise on the </a:t>
            </a:r>
            <a:r>
              <a:rPr lang="en-US" sz="2000" dirty="0" smtClean="0">
                <a:latin typeface="Garamond"/>
                <a:cs typeface="Garamond"/>
              </a:rPr>
              <a:t>Sports and </a:t>
            </a:r>
            <a:r>
              <a:rPr lang="en-US" sz="2000" dirty="0">
                <a:latin typeface="Garamond"/>
                <a:cs typeface="Garamond"/>
              </a:rPr>
              <a:t>National sections of the Washington Post and they contract directly with the newspaper. For </a:t>
            </a:r>
            <a:r>
              <a:rPr lang="en-US" sz="2000" dirty="0" smtClean="0">
                <a:latin typeface="Garamond"/>
                <a:cs typeface="Garamond"/>
              </a:rPr>
              <a:t>each company</a:t>
            </a:r>
            <a:r>
              <a:rPr lang="en-US" sz="2000" dirty="0">
                <a:latin typeface="Garamond"/>
                <a:cs typeface="Garamond"/>
              </a:rPr>
              <a:t>, the contract specifies the number of times its display ads are shown in </a:t>
            </a:r>
            <a:r>
              <a:rPr lang="en-US" sz="2000" dirty="0" smtClean="0">
                <a:latin typeface="Garamond"/>
                <a:cs typeface="Garamond"/>
              </a:rPr>
              <a:t>these two sections. The </a:t>
            </a:r>
            <a:r>
              <a:rPr lang="en-US" sz="2000" dirty="0">
                <a:latin typeface="Garamond"/>
                <a:cs typeface="Garamond"/>
              </a:rPr>
              <a:t>contracts sometimes also specify a total number of page views that can originate from any </a:t>
            </a:r>
            <a:r>
              <a:rPr lang="en-US" sz="2000" dirty="0" smtClean="0">
                <a:latin typeface="Garamond"/>
                <a:cs typeface="Garamond"/>
              </a:rPr>
              <a:t>section of </a:t>
            </a:r>
            <a:r>
              <a:rPr lang="en-US" sz="2000" dirty="0">
                <a:latin typeface="Garamond"/>
                <a:cs typeface="Garamond"/>
              </a:rPr>
              <a:t>the newspaper. The page views promised by The Washington Post to each advertiser </a:t>
            </a:r>
            <a:r>
              <a:rPr lang="en-US" sz="2000" dirty="0" smtClean="0">
                <a:latin typeface="Garamond"/>
                <a:cs typeface="Garamond"/>
              </a:rPr>
              <a:t>are summarized </a:t>
            </a:r>
            <a:r>
              <a:rPr lang="en-US" sz="2000" dirty="0">
                <a:latin typeface="Garamond"/>
                <a:cs typeface="Garamond"/>
              </a:rPr>
              <a:t>in Table 1 below</a:t>
            </a:r>
            <a:r>
              <a:rPr lang="en-US" sz="2000" dirty="0"/>
              <a:t>.</a:t>
            </a:r>
            <a:endParaRPr lang="en-US" sz="2000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337408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54663"/>
            <a:ext cx="8229600" cy="1143000"/>
          </a:xfrm>
        </p:spPr>
        <p:txBody>
          <a:bodyPr>
            <a:normAutofit/>
          </a:bodyPr>
          <a:lstStyle/>
          <a:p>
            <a:r>
              <a:rPr lang="en-US" sz="3100" b="1" dirty="0">
                <a:latin typeface="Garamond"/>
                <a:cs typeface="Garamond"/>
              </a:rPr>
              <a:t>What is the optimal ad </a:t>
            </a:r>
            <a:r>
              <a:rPr lang="en-US" sz="3100" b="1">
                <a:latin typeface="Garamond"/>
                <a:cs typeface="Garamond"/>
              </a:rPr>
              <a:t>placement </a:t>
            </a:r>
            <a:r>
              <a:rPr lang="en-US" sz="3100" b="1" smtClean="0">
                <a:latin typeface="Garamond"/>
                <a:cs typeface="Garamond"/>
              </a:rPr>
              <a:t>policy?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8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Garamond"/>
                <a:cs typeface="Garamond"/>
              </a:rPr>
              <a:t>Assume that the contract also specifies that The Washington Post receives $2.30 per click-</a:t>
            </a:r>
            <a:r>
              <a:rPr lang="en-US" sz="2000" dirty="0" smtClean="0">
                <a:latin typeface="Garamond"/>
                <a:cs typeface="Garamond"/>
              </a:rPr>
              <a:t>through from </a:t>
            </a:r>
            <a:r>
              <a:rPr lang="en-US" sz="2000" dirty="0">
                <a:latin typeface="Garamond"/>
                <a:cs typeface="Garamond"/>
              </a:rPr>
              <a:t>each of the four companies. However, not every page view leads to a click. If every 1000 </a:t>
            </a:r>
            <a:r>
              <a:rPr lang="en-US" sz="2000" dirty="0" smtClean="0">
                <a:latin typeface="Garamond"/>
                <a:cs typeface="Garamond"/>
              </a:rPr>
              <a:t>views leads </a:t>
            </a:r>
            <a:r>
              <a:rPr lang="en-US" sz="2000" dirty="0">
                <a:latin typeface="Garamond"/>
                <a:cs typeface="Garamond"/>
              </a:rPr>
              <a:t>to 5 clicks, the click-through rate is 0.5%. Newspapers use historical data and </a:t>
            </a:r>
            <a:r>
              <a:rPr lang="en-US" sz="2000" dirty="0" smtClean="0">
                <a:latin typeface="Garamond"/>
                <a:cs typeface="Garamond"/>
              </a:rPr>
              <a:t>tracking technologies </a:t>
            </a:r>
            <a:r>
              <a:rPr lang="en-US" sz="2000" dirty="0">
                <a:latin typeface="Garamond"/>
                <a:cs typeface="Garamond"/>
              </a:rPr>
              <a:t>to determine click-through rates. Assume that the relevant click-through rates are </a:t>
            </a:r>
            <a:r>
              <a:rPr lang="en-US" sz="2000" dirty="0" smtClean="0">
                <a:latin typeface="Garamond"/>
                <a:cs typeface="Garamond"/>
              </a:rPr>
              <a:t>given in </a:t>
            </a:r>
            <a:r>
              <a:rPr lang="en-US" sz="2000" dirty="0">
                <a:latin typeface="Garamond"/>
                <a:cs typeface="Garamond"/>
              </a:rPr>
              <a:t>the Table 2 below.</a:t>
            </a:r>
          </a:p>
        </p:txBody>
      </p:sp>
      <p:pic>
        <p:nvPicPr>
          <p:cNvPr id="4" name="Picture 3" descr="Table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21" y="2722563"/>
            <a:ext cx="3870446" cy="1981200"/>
          </a:xfrm>
          <a:prstGeom prst="rect">
            <a:avLst/>
          </a:prstGeom>
        </p:spPr>
      </p:pic>
      <p:pic>
        <p:nvPicPr>
          <p:cNvPr id="5" name="Picture 4" descr="Table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332" y="2823880"/>
            <a:ext cx="3291417" cy="207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58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Modeling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Garamond"/>
                <a:cs typeface="Garamond"/>
              </a:rPr>
              <a:t>What are the decisions?</a:t>
            </a:r>
          </a:p>
          <a:p>
            <a:r>
              <a:rPr lang="en-US" dirty="0" smtClean="0">
                <a:latin typeface="Garamond"/>
                <a:cs typeface="Garamond"/>
              </a:rPr>
              <a:t>What is the objective function?</a:t>
            </a:r>
          </a:p>
          <a:p>
            <a:r>
              <a:rPr lang="en-US" dirty="0" smtClean="0">
                <a:latin typeface="Garamond"/>
                <a:cs typeface="Garamond"/>
              </a:rPr>
              <a:t>What are the constraints?</a:t>
            </a:r>
            <a:endParaRPr lang="en-US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008075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59" y="274638"/>
            <a:ext cx="884892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Garamond"/>
                <a:cs typeface="Garamond"/>
              </a:rPr>
              <a:t>Mathematical Formulations</a:t>
            </a:r>
            <a:endParaRPr lang="en-US" b="1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21573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Modeling Language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478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Solution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647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Model Building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Garamond"/>
                <a:cs typeface="Garamond"/>
              </a:rPr>
              <a:t>To solve a decision problem, define</a:t>
            </a:r>
          </a:p>
          <a:p>
            <a:pPr lvl="1"/>
            <a:r>
              <a:rPr lang="en-US" sz="3200" dirty="0" smtClean="0">
                <a:latin typeface="Garamond"/>
                <a:cs typeface="Garamond"/>
              </a:rPr>
              <a:t>The decision(s)</a:t>
            </a:r>
          </a:p>
          <a:p>
            <a:pPr lvl="1"/>
            <a:r>
              <a:rPr lang="en-US" sz="3200" dirty="0" smtClean="0">
                <a:latin typeface="Garamond"/>
                <a:cs typeface="Garamond"/>
              </a:rPr>
              <a:t>The objective(s)</a:t>
            </a:r>
          </a:p>
          <a:p>
            <a:pPr lvl="1"/>
            <a:r>
              <a:rPr lang="en-US" sz="3200" dirty="0" smtClean="0">
                <a:latin typeface="Garamond"/>
                <a:cs typeface="Garamond"/>
              </a:rPr>
              <a:t>The constraint(s)</a:t>
            </a:r>
          </a:p>
          <a:p>
            <a:endParaRPr lang="en-US" sz="3600" dirty="0">
              <a:latin typeface="Garamond"/>
              <a:cs typeface="Garamond"/>
            </a:endParaRPr>
          </a:p>
          <a:p>
            <a:endParaRPr lang="en-US" sz="2500" dirty="0" smtClean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182136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Take </a:t>
            </a:r>
            <a:r>
              <a:rPr lang="en-US" b="1" dirty="0" err="1" smtClean="0">
                <a:latin typeface="Garamond"/>
                <a:cs typeface="Garamond"/>
              </a:rPr>
              <a:t>Aways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Garamond"/>
                <a:cs typeface="Garamond"/>
              </a:rPr>
              <a:t>Modeling + Coding = True Happiness</a:t>
            </a:r>
          </a:p>
          <a:p>
            <a:pPr lvl="1"/>
            <a:r>
              <a:rPr lang="en-US" dirty="0" smtClean="0">
                <a:latin typeface="Garamond"/>
                <a:cs typeface="Garamond"/>
              </a:rPr>
              <a:t>The trick is not the coding, but the modeling</a:t>
            </a:r>
          </a:p>
          <a:p>
            <a:pPr marL="0" indent="0">
              <a:buNone/>
            </a:pPr>
            <a:endParaRPr lang="en-US" dirty="0">
              <a:latin typeface="Garamond"/>
              <a:cs typeface="Garamond"/>
            </a:endParaRPr>
          </a:p>
          <a:p>
            <a:r>
              <a:rPr lang="en-US" dirty="0" smtClean="0">
                <a:latin typeface="Garamond"/>
                <a:cs typeface="Garamond"/>
              </a:rPr>
              <a:t>Duality and Shadow price</a:t>
            </a:r>
          </a:p>
          <a:p>
            <a:endParaRPr lang="en-US" dirty="0">
              <a:latin typeface="Garamond"/>
              <a:cs typeface="Garamond"/>
            </a:endParaRPr>
          </a:p>
          <a:p>
            <a:r>
              <a:rPr lang="en-US" dirty="0" smtClean="0">
                <a:latin typeface="Garamond"/>
                <a:cs typeface="Garamond"/>
              </a:rPr>
              <a:t>Linear programming is a powerful tool</a:t>
            </a:r>
            <a:endParaRPr lang="en-US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121623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Business Trivia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Why do firms advertise?</a:t>
            </a:r>
          </a:p>
        </p:txBody>
      </p:sp>
      <p:pic>
        <p:nvPicPr>
          <p:cNvPr id="5" name="Picture 4" descr="Funnel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1584"/>
            <a:ext cx="89916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0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Linear Programming at HP</a:t>
            </a:r>
            <a:endParaRPr lang="en-US" b="1" dirty="0">
              <a:latin typeface="Garamond"/>
              <a:cs typeface="Garamond"/>
            </a:endParaRPr>
          </a:p>
        </p:txBody>
      </p:sp>
      <p:pic>
        <p:nvPicPr>
          <p:cNvPr id="6" name="Content Placeholder 5" descr="HP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924" r="-23924"/>
          <a:stretch>
            <a:fillRect/>
          </a:stretch>
        </p:blipFill>
        <p:spPr/>
      </p:pic>
      <p:sp>
        <p:nvSpPr>
          <p:cNvPr id="7" name="Rectangle 6"/>
          <p:cNvSpPr/>
          <p:nvPr/>
        </p:nvSpPr>
        <p:spPr>
          <a:xfrm>
            <a:off x="1968500" y="5952071"/>
            <a:ext cx="1672167" cy="173563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16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aramond"/>
                <a:cs typeface="Garamond"/>
              </a:rPr>
              <a:t>Linear Programming at HP</a:t>
            </a:r>
            <a:endParaRPr lang="en-US" dirty="0"/>
          </a:p>
        </p:txBody>
      </p:sp>
      <p:pic>
        <p:nvPicPr>
          <p:cNvPr id="7" name="Content Placeholder 6" descr="LP HP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510" b="-46510"/>
          <a:stretch>
            <a:fillRect/>
          </a:stretch>
        </p:blipFill>
        <p:spPr/>
      </p:pic>
      <p:pic>
        <p:nvPicPr>
          <p:cNvPr id="8" name="Content Placeholder 7" descr="Optimization HP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960" b="-369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7359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Today </a:t>
            </a:r>
            <a:endParaRPr lang="en-US" b="1" dirty="0">
              <a:latin typeface="Garamond"/>
              <a:cs typeface="Garamond"/>
            </a:endParaRPr>
          </a:p>
        </p:txBody>
      </p:sp>
      <p:pic>
        <p:nvPicPr>
          <p:cNvPr id="5" name="Content Placeholder 4" descr="Fig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460" b="-46460"/>
          <a:stretch>
            <a:fillRect/>
          </a:stretch>
        </p:blipFill>
        <p:spPr/>
      </p:pic>
      <p:sp>
        <p:nvSpPr>
          <p:cNvPr id="3" name="Rectangle 2"/>
          <p:cNvSpPr/>
          <p:nvPr/>
        </p:nvSpPr>
        <p:spPr>
          <a:xfrm>
            <a:off x="457200" y="3048001"/>
            <a:ext cx="8229599" cy="440266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863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Mathematical Modeling</a:t>
            </a:r>
            <a:endParaRPr lang="en-US" b="1" dirty="0">
              <a:latin typeface="Garamond"/>
              <a:cs typeface="Garamond"/>
            </a:endParaRPr>
          </a:p>
        </p:txBody>
      </p:sp>
      <p:pic>
        <p:nvPicPr>
          <p:cNvPr id="4" name="Content Placeholder 3" descr="MP LP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447" b="-74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06656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Compact Form</a:t>
            </a:r>
            <a:endParaRPr lang="en-US" b="1" dirty="0">
              <a:latin typeface="Garamond"/>
              <a:cs typeface="Garamond"/>
            </a:endParaRPr>
          </a:p>
        </p:txBody>
      </p:sp>
      <p:pic>
        <p:nvPicPr>
          <p:cNvPr id="8" name="Content Placeholder 7" descr="code example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9757" b="-139757"/>
          <a:stretch>
            <a:fillRect/>
          </a:stretch>
        </p:blipFill>
        <p:spPr>
          <a:xfrm>
            <a:off x="2497665" y="2658252"/>
            <a:ext cx="4953002" cy="5550712"/>
          </a:xfrm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3476180"/>
              </p:ext>
            </p:extLst>
          </p:nvPr>
        </p:nvGraphicFramePr>
        <p:xfrm>
          <a:off x="457200" y="2355585"/>
          <a:ext cx="18766627" cy="236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Document" r:id="rId4" imgW="5638800" imgH="711200" progId="Word.Document.12">
                  <p:embed/>
                </p:oleObj>
              </mc:Choice>
              <mc:Fallback>
                <p:oleObj name="Document" r:id="rId4" imgW="5638800" imgH="711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" y="2355585"/>
                        <a:ext cx="18766627" cy="2366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4155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2303</TotalTime>
  <Words>918</Words>
  <Application>Microsoft Macintosh PowerPoint</Application>
  <PresentationFormat>On-screen Show (4:3)</PresentationFormat>
  <Paragraphs>143</Paragraphs>
  <Slides>41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Office Theme</vt:lpstr>
      <vt:lpstr>Document</vt:lpstr>
      <vt:lpstr>Microsoft Word Document</vt:lpstr>
      <vt:lpstr> Making Linear Decisions </vt:lpstr>
      <vt:lpstr>On the Menu for Today</vt:lpstr>
      <vt:lpstr>PowerPoint Presentation</vt:lpstr>
      <vt:lpstr>Model Building</vt:lpstr>
      <vt:lpstr>Linear Programming at HP</vt:lpstr>
      <vt:lpstr>Linear Programming at HP</vt:lpstr>
      <vt:lpstr>Today </vt:lpstr>
      <vt:lpstr>Mathematical Modeling</vt:lpstr>
      <vt:lpstr>Compact Form</vt:lpstr>
      <vt:lpstr>Convex Optimization</vt:lpstr>
      <vt:lpstr>Convex Sets</vt:lpstr>
      <vt:lpstr>More information on Convex Optimization (also on Canvas)</vt:lpstr>
      <vt:lpstr>Intuition for LP</vt:lpstr>
      <vt:lpstr>Graphical Intuition</vt:lpstr>
      <vt:lpstr>Python Time</vt:lpstr>
      <vt:lpstr>Important Considerations</vt:lpstr>
      <vt:lpstr>Iso-lines</vt:lpstr>
      <vt:lpstr>Iso-lines</vt:lpstr>
      <vt:lpstr>Solution</vt:lpstr>
      <vt:lpstr>Sensitivity Analysis</vt:lpstr>
      <vt:lpstr>Sensitivity Analysis</vt:lpstr>
      <vt:lpstr>Infeasible Problem</vt:lpstr>
      <vt:lpstr>Unbounded Problem</vt:lpstr>
      <vt:lpstr>In Other Words</vt:lpstr>
      <vt:lpstr>Lego</vt:lpstr>
      <vt:lpstr>Modeling</vt:lpstr>
      <vt:lpstr>Mathematical Formulation</vt:lpstr>
      <vt:lpstr>Mathematical Formulation</vt:lpstr>
      <vt:lpstr>Visually</vt:lpstr>
      <vt:lpstr>Solution Lego</vt:lpstr>
      <vt:lpstr>Auction</vt:lpstr>
      <vt:lpstr>Because of Duality (y is p)</vt:lpstr>
      <vt:lpstr>Display Advertising</vt:lpstr>
      <vt:lpstr>Display Advertising</vt:lpstr>
      <vt:lpstr>What is the optimal ad placement policy?</vt:lpstr>
      <vt:lpstr>Modeling</vt:lpstr>
      <vt:lpstr>Mathematical Formulations</vt:lpstr>
      <vt:lpstr>Modeling Language</vt:lpstr>
      <vt:lpstr>Solution</vt:lpstr>
      <vt:lpstr>Take Aways</vt:lpstr>
      <vt:lpstr>Business Trivia</vt:lpstr>
    </vt:vector>
  </TitlesOfParts>
  <Company>UCDavis GSM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Olivier Rubel</dc:creator>
  <cp:lastModifiedBy>Olivier Rubel</cp:lastModifiedBy>
  <cp:revision>60</cp:revision>
  <dcterms:created xsi:type="dcterms:W3CDTF">2018-02-18T21:19:28Z</dcterms:created>
  <dcterms:modified xsi:type="dcterms:W3CDTF">2018-04-06T04:33:41Z</dcterms:modified>
</cp:coreProperties>
</file>